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56" r:id="rId4"/>
    <p:sldId id="1142" r:id="rId5"/>
    <p:sldId id="1147" r:id="rId6"/>
    <p:sldId id="1148" r:id="rId7"/>
    <p:sldId id="1149" r:id="rId8"/>
    <p:sldId id="1143" r:id="rId9"/>
    <p:sldId id="1144" r:id="rId10"/>
    <p:sldId id="1150" r:id="rId11"/>
    <p:sldId id="1151" r:id="rId12"/>
    <p:sldId id="1145" r:id="rId13"/>
    <p:sldId id="1152" r:id="rId14"/>
    <p:sldId id="1153" r:id="rId15"/>
    <p:sldId id="1154" r:id="rId16"/>
    <p:sldId id="1155" r:id="rId17"/>
    <p:sldId id="1146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they rested for about half an hour, the wise man again asked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follower to go back to the lake and get him some water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follower went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he found all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gone down to the bottom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底部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water in the lake was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fill his water bottle and took it to the wise man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585089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08856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474874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考查名词辨析。句意：这次他发现所有的泥土都沉到了湖底。</a:t>
            </a:r>
            <a:r>
              <a:rPr lang="en-US" altLang="zh-CN" sz="2400" dirty="0">
                <a:cs typeface="Times New Roman" panose="02020603050405020304" pitchFamily="18" charset="0"/>
              </a:rPr>
              <a:t>clothes</a:t>
            </a:r>
            <a:r>
              <a:rPr lang="zh-CN" altLang="zh-CN" sz="2400" dirty="0">
                <a:cs typeface="Times New Roman" panose="02020603050405020304" pitchFamily="18" charset="0"/>
              </a:rPr>
              <a:t>衣服；</a:t>
            </a:r>
            <a:r>
              <a:rPr lang="en-US" altLang="zh-CN" sz="2400" dirty="0">
                <a:cs typeface="Times New Roman" panose="02020603050405020304" pitchFamily="18" charset="0"/>
              </a:rPr>
              <a:t>bike</a:t>
            </a:r>
            <a:r>
              <a:rPr lang="zh-CN" altLang="zh-CN" sz="2400" dirty="0">
                <a:cs typeface="Times New Roman" panose="02020603050405020304" pitchFamily="18" charset="0"/>
              </a:rPr>
              <a:t>自行车；</a:t>
            </a:r>
            <a:r>
              <a:rPr lang="en-US" altLang="zh-CN" sz="2400" dirty="0">
                <a:cs typeface="Times New Roman" panose="02020603050405020304" pitchFamily="18" charset="0"/>
              </a:rPr>
              <a:t>mud</a:t>
            </a:r>
            <a:r>
              <a:rPr lang="zh-CN" altLang="zh-CN" sz="2400" dirty="0">
                <a:cs typeface="Times New Roman" panose="02020603050405020304" pitchFamily="18" charset="0"/>
              </a:rPr>
              <a:t>泥土；</a:t>
            </a:r>
            <a:r>
              <a:rPr lang="en-US" altLang="zh-CN" sz="2400" dirty="0">
                <a:cs typeface="Times New Roman" panose="02020603050405020304" pitchFamily="18" charset="0"/>
              </a:rPr>
              <a:t>horse</a:t>
            </a:r>
            <a:r>
              <a:rPr lang="zh-CN" altLang="zh-CN" sz="2400" dirty="0">
                <a:cs typeface="Times New Roman" panose="02020603050405020304" pitchFamily="18" charset="0"/>
              </a:rPr>
              <a:t>马。根据下文的</a:t>
            </a:r>
            <a:r>
              <a:rPr lang="en-US" altLang="zh-CN" sz="2400" dirty="0">
                <a:cs typeface="Times New Roman" panose="02020603050405020304" pitchFamily="18" charset="0"/>
              </a:rPr>
              <a:t>“the mud settled down”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此处指的是泥土沉到了湖底。故选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99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they rested for about half an hour, the wise man again asked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follower to go back to the lake and get him some water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follower went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he found all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gone down to the bottom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底部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water in the lake was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fill his water bottle and took it to the wise man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585089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forgot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30731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474874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考查动词辨析。句意：于是他开始往他的水瓶里装水。</a:t>
            </a:r>
            <a:r>
              <a:rPr lang="en-US" altLang="zh-CN" sz="2400" dirty="0">
                <a:cs typeface="Times New Roman" panose="02020603050405020304" pitchFamily="18" charset="0"/>
              </a:rPr>
              <a:t>forget</a:t>
            </a:r>
            <a:r>
              <a:rPr lang="zh-CN" altLang="zh-CN" sz="2400" dirty="0">
                <a:cs typeface="Times New Roman" panose="02020603050405020304" pitchFamily="18" charset="0"/>
              </a:rPr>
              <a:t>忘记；</a:t>
            </a:r>
            <a:r>
              <a:rPr lang="en-US" altLang="zh-CN" sz="2400" dirty="0">
                <a:cs typeface="Times New Roman" panose="02020603050405020304" pitchFamily="18" charset="0"/>
              </a:rPr>
              <a:t>ask</a:t>
            </a:r>
            <a:r>
              <a:rPr lang="zh-CN" altLang="zh-CN" sz="2400" dirty="0">
                <a:cs typeface="Times New Roman" panose="02020603050405020304" pitchFamily="18" charset="0"/>
              </a:rPr>
              <a:t>询问；</a:t>
            </a:r>
            <a:r>
              <a:rPr lang="en-US" altLang="zh-CN" sz="2400" dirty="0">
                <a:cs typeface="Times New Roman" panose="02020603050405020304" pitchFamily="18" charset="0"/>
              </a:rPr>
              <a:t>learn</a:t>
            </a:r>
            <a:r>
              <a:rPr lang="zh-CN" altLang="zh-CN" sz="2400" dirty="0">
                <a:cs typeface="Times New Roman" panose="02020603050405020304" pitchFamily="18" charset="0"/>
              </a:rPr>
              <a:t>学习；</a:t>
            </a:r>
            <a:r>
              <a:rPr lang="en-US" altLang="zh-CN" sz="2400" dirty="0">
                <a:cs typeface="Times New Roman" panose="02020603050405020304" pitchFamily="18" charset="0"/>
              </a:rPr>
              <a:t>start</a:t>
            </a:r>
            <a:r>
              <a:rPr lang="zh-CN" altLang="zh-CN" sz="2400" dirty="0">
                <a:cs typeface="Times New Roman" panose="02020603050405020304" pitchFamily="18" charset="0"/>
              </a:rPr>
              <a:t>开始。根据下文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“to fill his water bottle and took it to the wise man”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弟子开始往水瓶里装水。故选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8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wise man took the water bottle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drank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 up at the follower, “What did you do to make the water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Then he explained, “You let it be for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mud settled down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its own,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could get some clear drinking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 can also be like that lake when 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just let it be and give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little time, maybe you can make it by not trying to clean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hangingPunct="0">
              <a:spcAft>
                <a:spcPts val="0"/>
              </a:spcAft>
              <a:tabLst>
                <a:tab pos="3870960" algn="l"/>
                <a:tab pos="585089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dirty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978930"/>
            <a:ext cx="11481215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考查形容词辨析。句意：你做了什么让水变干净了？</a:t>
            </a:r>
            <a:r>
              <a:rPr lang="en-US" altLang="zh-CN" sz="2400" dirty="0">
                <a:cs typeface="Times New Roman" panose="02020603050405020304" pitchFamily="18" charset="0"/>
              </a:rPr>
              <a:t>dirty</a:t>
            </a:r>
            <a:r>
              <a:rPr lang="zh-CN" altLang="zh-CN" sz="2400" dirty="0">
                <a:cs typeface="Times New Roman" panose="02020603050405020304" pitchFamily="18" charset="0"/>
              </a:rPr>
              <a:t>脏的；</a:t>
            </a:r>
            <a:r>
              <a:rPr lang="en-US" altLang="zh-CN" sz="2400" dirty="0">
                <a:cs typeface="Times New Roman" panose="02020603050405020304" pitchFamily="18" charset="0"/>
              </a:rPr>
              <a:t>clean</a:t>
            </a:r>
            <a:r>
              <a:rPr lang="zh-CN" altLang="zh-CN" sz="2400" dirty="0">
                <a:cs typeface="Times New Roman" panose="02020603050405020304" pitchFamily="18" charset="0"/>
              </a:rPr>
              <a:t>干净的；</a:t>
            </a:r>
            <a:r>
              <a:rPr lang="en-US" altLang="zh-CN" sz="2400" dirty="0">
                <a:cs typeface="Times New Roman" panose="02020603050405020304" pitchFamily="18" charset="0"/>
              </a:rPr>
              <a:t>fresh</a:t>
            </a:r>
            <a:r>
              <a:rPr lang="zh-CN" altLang="zh-CN" sz="2400" dirty="0">
                <a:cs typeface="Times New Roman" panose="02020603050405020304" pitchFamily="18" charset="0"/>
              </a:rPr>
              <a:t>新鲜的；</a:t>
            </a:r>
            <a:r>
              <a:rPr lang="en-US" altLang="zh-CN" sz="2400" dirty="0">
                <a:cs typeface="Times New Roman" panose="02020603050405020304" pitchFamily="18" charset="0"/>
              </a:rPr>
              <a:t>sweet</a:t>
            </a:r>
            <a:r>
              <a:rPr lang="zh-CN" altLang="zh-CN" sz="2400" dirty="0">
                <a:cs typeface="Times New Roman" panose="02020603050405020304" pitchFamily="18" charset="0"/>
              </a:rPr>
              <a:t>甜的。根据下文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“You let it be for a ... and the mud settled down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沉淀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cs typeface="Times New Roman" panose="02020603050405020304" pitchFamily="18" charset="0"/>
              </a:rPr>
              <a:t> on its own ...”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智者询问弟子是如何让水变干净的。故选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wise man took the water bottle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drank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 up at the follower, “What did you do to make the water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Then he explained, “You let it be for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mud settled down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its own,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could get some clear drinking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 can also be like that lake when 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just let it be and give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little time, maybe you can make it by not trying to clean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585089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5093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考查名词辨析。句意：你让它静置了一会儿。</a:t>
            </a:r>
            <a:r>
              <a:rPr lang="en-US" altLang="zh-CN" sz="2400" dirty="0">
                <a:cs typeface="Times New Roman" panose="02020603050405020304" pitchFamily="18" charset="0"/>
              </a:rPr>
              <a:t>year</a:t>
            </a:r>
            <a:r>
              <a:rPr lang="zh-CN" altLang="zh-CN" sz="2400" dirty="0">
                <a:cs typeface="Times New Roman" panose="02020603050405020304" pitchFamily="18" charset="0"/>
              </a:rPr>
              <a:t>年；</a:t>
            </a:r>
            <a:r>
              <a:rPr lang="en-US" altLang="zh-CN" sz="2400" dirty="0">
                <a:cs typeface="Times New Roman" panose="02020603050405020304" pitchFamily="18" charset="0"/>
              </a:rPr>
              <a:t>month</a:t>
            </a:r>
            <a:r>
              <a:rPr lang="zh-CN" altLang="zh-CN" sz="2400" dirty="0">
                <a:cs typeface="Times New Roman" panose="02020603050405020304" pitchFamily="18" charset="0"/>
              </a:rPr>
              <a:t>月；</a:t>
            </a:r>
            <a:r>
              <a:rPr lang="en-US" altLang="zh-CN" sz="2400" dirty="0">
                <a:cs typeface="Times New Roman" panose="02020603050405020304" pitchFamily="18" charset="0"/>
              </a:rPr>
              <a:t>day</a:t>
            </a:r>
            <a:r>
              <a:rPr lang="zh-CN" altLang="zh-CN" sz="2400" dirty="0">
                <a:cs typeface="Times New Roman" panose="02020603050405020304" pitchFamily="18" charset="0"/>
              </a:rPr>
              <a:t>天；</a:t>
            </a:r>
            <a:r>
              <a:rPr lang="en-US" altLang="zh-CN" sz="2400" dirty="0">
                <a:cs typeface="Times New Roman" panose="02020603050405020304" pitchFamily="18" charset="0"/>
              </a:rPr>
              <a:t>while</a:t>
            </a:r>
            <a:r>
              <a:rPr lang="zh-CN" altLang="zh-CN" sz="2400" dirty="0">
                <a:cs typeface="Times New Roman" panose="02020603050405020304" pitchFamily="18" charset="0"/>
              </a:rPr>
              <a:t>一会儿。根据语境可知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此处指的是让湖水静置一段时间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而</a:t>
            </a:r>
            <a:r>
              <a:rPr lang="en-US" altLang="zh-CN" sz="2400" dirty="0">
                <a:cs typeface="Times New Roman" panose="02020603050405020304" pitchFamily="18" charset="0"/>
              </a:rPr>
              <a:t>a while</a:t>
            </a:r>
            <a:r>
              <a:rPr lang="zh-CN" altLang="zh-CN" sz="2400" dirty="0"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一会儿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524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wise man took the water bottle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drank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 up at the follower, “What did you do to make the water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Then he explained, “You let it be for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mud settled down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its own,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could get some clear drinking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 can also be like that lake when 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just let it be and give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little time, maybe you can make it by not trying to clean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585089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that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if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long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50938"/>
            <a:ext cx="11481215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考查连词短语辨析。句意：这样你就能得到一些清澈的饮用水了。</a:t>
            </a:r>
            <a:r>
              <a:rPr lang="en-US" altLang="zh-CN" sz="2400" dirty="0">
                <a:cs typeface="Times New Roman" panose="02020603050405020304" pitchFamily="18" charset="0"/>
              </a:rPr>
              <a:t>so that</a:t>
            </a:r>
            <a:r>
              <a:rPr lang="zh-CN" altLang="zh-CN" sz="2400" dirty="0">
                <a:cs typeface="Times New Roman" panose="02020603050405020304" pitchFamily="18" charset="0"/>
              </a:rPr>
              <a:t>以便；</a:t>
            </a:r>
            <a:r>
              <a:rPr lang="en-US" altLang="zh-CN" sz="2400" dirty="0">
                <a:cs typeface="Times New Roman" panose="02020603050405020304" pitchFamily="18" charset="0"/>
              </a:rPr>
              <a:t>as if</a:t>
            </a:r>
            <a:r>
              <a:rPr lang="zh-CN" altLang="zh-CN" sz="2400" dirty="0">
                <a:cs typeface="Times New Roman" panose="02020603050405020304" pitchFamily="18" charset="0"/>
              </a:rPr>
              <a:t>好像；</a:t>
            </a:r>
            <a:r>
              <a:rPr lang="en-US" altLang="zh-CN" sz="2400" dirty="0">
                <a:cs typeface="Times New Roman" panose="02020603050405020304" pitchFamily="18" charset="0"/>
              </a:rPr>
              <a:t>even though</a:t>
            </a:r>
            <a:r>
              <a:rPr lang="zh-CN" altLang="zh-CN" sz="2400" dirty="0">
                <a:cs typeface="Times New Roman" panose="02020603050405020304" pitchFamily="18" charset="0"/>
              </a:rPr>
              <a:t>即使；</a:t>
            </a:r>
            <a:r>
              <a:rPr lang="en-US" altLang="zh-CN" sz="2400" dirty="0">
                <a:cs typeface="Times New Roman" panose="02020603050405020304" pitchFamily="18" charset="0"/>
              </a:rPr>
              <a:t>as long as</a:t>
            </a:r>
            <a:r>
              <a:rPr lang="zh-CN" altLang="zh-CN" sz="2400" dirty="0">
                <a:cs typeface="Times New Roman" panose="02020603050405020304" pitchFamily="18" charset="0"/>
              </a:rPr>
              <a:t>只要。根据语境可知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此处表示的是目的关系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即让湖水静置是为了得到清澈的饮用水。故选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03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wise man took the water bottle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drank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 up at the follower, “What did you do to make the water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Then he explained, “You let it be for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mud settled down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its own,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could get some clear drinking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 can also be like that lake when 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just let it be and give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little time, maybe you can make it by not trying to clean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585089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23779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考查动词辨析。句意：当你的心灵被某事搅扰时。</a:t>
            </a:r>
            <a:r>
              <a:rPr lang="en-US" altLang="zh-CN" sz="2400" dirty="0">
                <a:cs typeface="Times New Roman" panose="02020603050405020304" pitchFamily="18" charset="0"/>
              </a:rPr>
              <a:t>break</a:t>
            </a:r>
            <a:r>
              <a:rPr lang="zh-CN" altLang="zh-CN" sz="2400" dirty="0">
                <a:cs typeface="Times New Roman" panose="02020603050405020304" pitchFamily="18" charset="0"/>
              </a:rPr>
              <a:t>打破；</a:t>
            </a:r>
            <a:r>
              <a:rPr lang="en-US" altLang="zh-CN" sz="2400" dirty="0">
                <a:cs typeface="Times New Roman" panose="02020603050405020304" pitchFamily="18" charset="0"/>
              </a:rPr>
              <a:t>leave</a:t>
            </a:r>
            <a:r>
              <a:rPr lang="zh-CN" altLang="zh-CN" sz="2400" dirty="0">
                <a:cs typeface="Times New Roman" panose="02020603050405020304" pitchFamily="18" charset="0"/>
              </a:rPr>
              <a:t>离开；</a:t>
            </a:r>
            <a:r>
              <a:rPr lang="en-US" altLang="zh-CN" sz="2400" dirty="0">
                <a:cs typeface="Times New Roman" panose="02020603050405020304" pitchFamily="18" charset="0"/>
              </a:rPr>
              <a:t>drink</a:t>
            </a:r>
            <a:r>
              <a:rPr lang="zh-CN" altLang="zh-CN" sz="2400" dirty="0">
                <a:cs typeface="Times New Roman" panose="02020603050405020304" pitchFamily="18" charset="0"/>
              </a:rPr>
              <a:t>喝；</a:t>
            </a:r>
            <a:r>
              <a:rPr lang="en-US" altLang="zh-CN" sz="2400" dirty="0">
                <a:cs typeface="Times New Roman" panose="02020603050405020304" pitchFamily="18" charset="0"/>
              </a:rPr>
              <a:t>give</a:t>
            </a:r>
            <a:r>
              <a:rPr lang="zh-CN" altLang="zh-CN" sz="2400" dirty="0">
                <a:cs typeface="Times New Roman" panose="02020603050405020304" pitchFamily="18" charset="0"/>
              </a:rPr>
              <a:t>给予。根据下文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“by something”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此处指的是心灵被某事搅扰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而</a:t>
            </a:r>
            <a:r>
              <a:rPr lang="en-US" altLang="zh-CN" sz="2400" dirty="0">
                <a:cs typeface="Times New Roman" panose="02020603050405020304" pitchFamily="18" charset="0"/>
              </a:rPr>
              <a:t>broken by</a:t>
            </a:r>
            <a:r>
              <a:rPr lang="zh-CN" altLang="zh-CN" sz="2400" dirty="0"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被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搅扰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63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wise man took the water bottle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drank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 up at the follower, “What did you do to make the water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Then he explained, “You let it be for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mud settled down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its own,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could get some clear drinking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 can also be like that lake when 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just let it be and give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little time, maybe you can make it by not trying to clean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hangingPunct="0">
              <a:spcAft>
                <a:spcPts val="0"/>
              </a:spcAft>
              <a:tabLst>
                <a:tab pos="3870960" algn="l"/>
                <a:tab pos="585089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60906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978930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考查代词辨析。句意：如果你只是顺其自然并给它一点时间。</a:t>
            </a:r>
            <a:r>
              <a:rPr lang="en-US" altLang="zh-CN" sz="2400" dirty="0">
                <a:cs typeface="Times New Roman" panose="02020603050405020304" pitchFamily="18" charset="0"/>
              </a:rPr>
              <a:t>him</a:t>
            </a:r>
            <a:r>
              <a:rPr lang="zh-CN" altLang="zh-CN" sz="2400" dirty="0">
                <a:cs typeface="Times New Roman" panose="02020603050405020304" pitchFamily="18" charset="0"/>
              </a:rPr>
              <a:t>他；</a:t>
            </a:r>
            <a:r>
              <a:rPr lang="en-US" altLang="zh-CN" sz="2400" dirty="0">
                <a:cs typeface="Times New Roman" panose="02020603050405020304" pitchFamily="18" charset="0"/>
              </a:rPr>
              <a:t>it</a:t>
            </a:r>
            <a:r>
              <a:rPr lang="zh-CN" altLang="zh-CN" sz="2400" dirty="0">
                <a:cs typeface="Times New Roman" panose="02020603050405020304" pitchFamily="18" charset="0"/>
              </a:rPr>
              <a:t>它；</a:t>
            </a:r>
            <a:r>
              <a:rPr lang="en-US" altLang="zh-CN" sz="2400" dirty="0">
                <a:cs typeface="Times New Roman" panose="02020603050405020304" pitchFamily="18" charset="0"/>
              </a:rPr>
              <a:t>me</a:t>
            </a:r>
            <a:r>
              <a:rPr lang="zh-CN" altLang="zh-CN" sz="2400" dirty="0">
                <a:cs typeface="Times New Roman" panose="02020603050405020304" pitchFamily="18" charset="0"/>
              </a:rPr>
              <a:t>我；</a:t>
            </a:r>
            <a:r>
              <a:rPr lang="en-US" altLang="zh-CN" sz="2400" dirty="0">
                <a:cs typeface="Times New Roman" panose="02020603050405020304" pitchFamily="18" charset="0"/>
              </a:rPr>
              <a:t>us</a:t>
            </a:r>
            <a:r>
              <a:rPr lang="zh-CN" altLang="zh-CN" sz="2400" dirty="0">
                <a:cs typeface="Times New Roman" panose="02020603050405020304" pitchFamily="18" charset="0"/>
              </a:rPr>
              <a:t>我们。根据语境可知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此处指的是给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心灵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一点时间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而</a:t>
            </a:r>
            <a:r>
              <a:rPr lang="en-US" altLang="zh-CN" sz="2400" dirty="0">
                <a:cs typeface="Times New Roman" panose="02020603050405020304" pitchFamily="18" charset="0"/>
              </a:rPr>
              <a:t>it</a:t>
            </a:r>
            <a:r>
              <a:rPr lang="zh-CN" altLang="zh-CN" sz="2400" dirty="0">
                <a:cs typeface="Times New Roman" panose="02020603050405020304" pitchFamily="18" charset="0"/>
              </a:rPr>
              <a:t>可以代指前文提到的心灵。故选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55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we should find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calm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 when we are angry next time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9575" algn="l"/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 time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 times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3824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1818690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</a:t>
            </a:r>
            <a:r>
              <a:rPr lang="en-US" altLang="zh-CN" sz="2400" dirty="0">
                <a:cs typeface="Times New Roman" panose="02020603050405020304" pitchFamily="18" charset="0"/>
              </a:rPr>
              <a:t>some</a:t>
            </a:r>
            <a:r>
              <a:rPr lang="zh-CN" altLang="zh-CN" sz="2400" dirty="0">
                <a:cs typeface="Times New Roman" panose="02020603050405020304" pitchFamily="18" charset="0"/>
              </a:rPr>
              <a:t>的短语与复合词。句意：所以我们下次生气的时候应该找点时间冷静下来。</a:t>
            </a:r>
            <a:r>
              <a:rPr lang="en-US" altLang="zh-CN" sz="2400" dirty="0">
                <a:cs typeface="Times New Roman" panose="02020603050405020304" pitchFamily="18" charset="0"/>
              </a:rPr>
              <a:t>some time</a:t>
            </a:r>
            <a:r>
              <a:rPr lang="zh-CN" altLang="zh-CN" sz="2400" dirty="0">
                <a:cs typeface="Times New Roman" panose="02020603050405020304" pitchFamily="18" charset="0"/>
              </a:rPr>
              <a:t>一些时间；</a:t>
            </a:r>
            <a:r>
              <a:rPr lang="en-US" altLang="zh-CN" sz="2400" dirty="0">
                <a:cs typeface="Times New Roman" panose="02020603050405020304" pitchFamily="18" charset="0"/>
              </a:rPr>
              <a:t>some times</a:t>
            </a:r>
            <a:r>
              <a:rPr lang="zh-CN" altLang="zh-CN" sz="2400" dirty="0">
                <a:cs typeface="Times New Roman" panose="02020603050405020304" pitchFamily="18" charset="0"/>
              </a:rPr>
              <a:t>几次；</a:t>
            </a:r>
            <a:r>
              <a:rPr lang="en-US" altLang="zh-CN" sz="2400" dirty="0">
                <a:cs typeface="Times New Roman" panose="02020603050405020304" pitchFamily="18" charset="0"/>
              </a:rPr>
              <a:t>sometimes</a:t>
            </a:r>
            <a:r>
              <a:rPr lang="zh-CN" altLang="zh-CN" sz="2400" dirty="0">
                <a:cs typeface="Times New Roman" panose="02020603050405020304" pitchFamily="18" charset="0"/>
              </a:rPr>
              <a:t>有时；</a:t>
            </a:r>
            <a:r>
              <a:rPr lang="en-US" altLang="zh-CN" sz="2400" dirty="0">
                <a:cs typeface="Times New Roman" panose="02020603050405020304" pitchFamily="18" charset="0"/>
              </a:rPr>
              <a:t>sometime</a:t>
            </a:r>
            <a:r>
              <a:rPr lang="zh-CN" altLang="zh-CN" sz="2400" dirty="0">
                <a:cs typeface="Times New Roman" panose="02020603050405020304" pitchFamily="18" charset="0"/>
              </a:rPr>
              <a:t>某时。根据语境可知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此处指的是找一些时间冷静下来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而</a:t>
            </a:r>
            <a:r>
              <a:rPr lang="en-US" altLang="zh-CN" sz="2400" dirty="0">
                <a:cs typeface="Times New Roman" panose="02020603050405020304" pitchFamily="18" charset="0"/>
              </a:rPr>
              <a:t>some time</a:t>
            </a:r>
            <a:r>
              <a:rPr lang="zh-CN" altLang="zh-CN" sz="2400" dirty="0">
                <a:cs typeface="Times New Roman" panose="02020603050405020304" pitchFamily="18" charset="0"/>
              </a:rPr>
              <a:t>意为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一些时间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792239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本文是一篇富有哲理的短文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讲述了一个智者和他的弟子们在旅途中遇到一个小湖的故事。智者因口渴让弟子去湖中取水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但初次因湖水被污染而无法饮用。经过一段时间的等待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湖水自然变得清澈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智者借此教导弟子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当心灵被某事搅扰时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如果给予时间不去刻意清理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也许能自然恢复平静。文章的中心思想在于传达一种顺其自然、冷静处理问题的生活态度。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41" y="957282"/>
            <a:ext cx="10584128" cy="118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1601" y="2033966"/>
            <a:ext cx="11484352" cy="2308324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indent="170180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完形填空逻辑链解题法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因果推断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湖水浑浊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无法饮用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时间线索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半小时后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泥土沉淀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表短暂时间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代词指代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give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mind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15" y="1773033"/>
            <a:ext cx="1672147" cy="5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57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wise man was walking from one town to another with a few of his followers, and they happened to pass a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stopped there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while, and the wise man said to one of his followers, “I am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please get me some water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follower walked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were washing clothes in the water and several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going across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became very muddy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多泥的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once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585089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1359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532927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考查动词辨析。句意：他们停下来休息了一会儿。</a:t>
            </a:r>
            <a:r>
              <a:rPr lang="en-US" altLang="zh-CN" sz="2400" dirty="0">
                <a:cs typeface="Times New Roman" panose="02020603050405020304" pitchFamily="18" charset="0"/>
              </a:rPr>
              <a:t>rest</a:t>
            </a:r>
            <a:r>
              <a:rPr lang="zh-CN" altLang="zh-CN" sz="2400" dirty="0">
                <a:cs typeface="Times New Roman" panose="02020603050405020304" pitchFamily="18" charset="0"/>
              </a:rPr>
              <a:t>休息；</a:t>
            </a:r>
            <a:r>
              <a:rPr lang="en-US" altLang="zh-CN" sz="2400" dirty="0">
                <a:cs typeface="Times New Roman" panose="02020603050405020304" pitchFamily="18" charset="0"/>
              </a:rPr>
              <a:t>look</a:t>
            </a:r>
            <a:r>
              <a:rPr lang="zh-CN" altLang="zh-CN" sz="2400" dirty="0">
                <a:cs typeface="Times New Roman" panose="02020603050405020304" pitchFamily="18" charset="0"/>
              </a:rPr>
              <a:t>看；</a:t>
            </a:r>
            <a:r>
              <a:rPr lang="en-US" altLang="zh-CN" sz="2400" dirty="0">
                <a:cs typeface="Times New Roman" panose="02020603050405020304" pitchFamily="18" charset="0"/>
              </a:rPr>
              <a:t>watch</a:t>
            </a:r>
            <a:r>
              <a:rPr lang="zh-CN" altLang="zh-CN" sz="2400" dirty="0">
                <a:cs typeface="Times New Roman" panose="02020603050405020304" pitchFamily="18" charset="0"/>
              </a:rPr>
              <a:t>观看；</a:t>
            </a:r>
            <a:r>
              <a:rPr lang="en-US" altLang="zh-CN" sz="2400" dirty="0">
                <a:cs typeface="Times New Roman" panose="02020603050405020304" pitchFamily="18" charset="0"/>
              </a:rPr>
              <a:t>see</a:t>
            </a:r>
            <a:r>
              <a:rPr lang="zh-CN" altLang="zh-CN" sz="2400" dirty="0">
                <a:cs typeface="Times New Roman" panose="02020603050405020304" pitchFamily="18" charset="0"/>
              </a:rPr>
              <a:t>看见。根据语境可知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他们在旅途中停下来是为了休息。故选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wise man was walking from one town to another with a few of his followers, and they happened to pass a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stopped there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while, and the wise man said to one of his followers, “I am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please get me some water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follower walked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were washing clothes in the water and several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going across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became very muddy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多泥的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once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585089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thirsty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41490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65487" y="4581128"/>
            <a:ext cx="11481215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考查形容词辨析。句意：我很渴。</a:t>
            </a:r>
            <a:r>
              <a:rPr lang="en-US" altLang="zh-CN" sz="2400" dirty="0">
                <a:cs typeface="Times New Roman" panose="02020603050405020304" pitchFamily="18" charset="0"/>
              </a:rPr>
              <a:t>hungry</a:t>
            </a:r>
            <a:r>
              <a:rPr lang="zh-CN" altLang="zh-CN" sz="2400" dirty="0">
                <a:cs typeface="Times New Roman" panose="02020603050405020304" pitchFamily="18" charset="0"/>
              </a:rPr>
              <a:t>饥饿的；</a:t>
            </a:r>
            <a:r>
              <a:rPr lang="en-US" altLang="zh-CN" sz="2400" dirty="0">
                <a:cs typeface="Times New Roman" panose="02020603050405020304" pitchFamily="18" charset="0"/>
              </a:rPr>
              <a:t>thirsty</a:t>
            </a:r>
            <a:r>
              <a:rPr lang="zh-CN" altLang="zh-CN" sz="2400" dirty="0">
                <a:cs typeface="Times New Roman" panose="02020603050405020304" pitchFamily="18" charset="0"/>
              </a:rPr>
              <a:t>口渴的；</a:t>
            </a:r>
            <a:r>
              <a:rPr lang="en-US" altLang="zh-CN" sz="2400" dirty="0">
                <a:cs typeface="Times New Roman" panose="02020603050405020304" pitchFamily="18" charset="0"/>
              </a:rPr>
              <a:t>happy</a:t>
            </a:r>
            <a:r>
              <a:rPr lang="zh-CN" altLang="zh-CN" sz="2400" dirty="0">
                <a:cs typeface="Times New Roman" panose="02020603050405020304" pitchFamily="18" charset="0"/>
              </a:rPr>
              <a:t>高兴的；</a:t>
            </a:r>
            <a:r>
              <a:rPr lang="en-US" altLang="zh-CN" sz="2400" dirty="0">
                <a:cs typeface="Times New Roman" panose="02020603050405020304" pitchFamily="18" charset="0"/>
              </a:rPr>
              <a:t>sad</a:t>
            </a:r>
            <a:r>
              <a:rPr lang="zh-CN" altLang="zh-CN" sz="2400" dirty="0">
                <a:cs typeface="Times New Roman" panose="02020603050405020304" pitchFamily="18" charset="0"/>
              </a:rPr>
              <a:t>伤心的。根据下文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“Could you please get me some water</a:t>
            </a:r>
            <a:r>
              <a:rPr lang="zh-CN" altLang="zh-CN" sz="2400" dirty="0"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智者口渴了。故选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15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wise man was walking from one town to another with a few of his followers, and they happened to pass a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stopped there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while, and the wise man said to one of his followers, “I am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please get me some water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follower walked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were washing clothes in the water and several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going across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became very muddy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多泥的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once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585089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532927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考查名词辨析。句意：这个弟子走向湖边。</a:t>
            </a:r>
            <a:r>
              <a:rPr lang="en-US" altLang="zh-CN" sz="2400" dirty="0">
                <a:cs typeface="Times New Roman" panose="02020603050405020304" pitchFamily="18" charset="0"/>
              </a:rPr>
              <a:t>lake</a:t>
            </a:r>
            <a:r>
              <a:rPr lang="zh-CN" altLang="zh-CN" sz="2400" dirty="0">
                <a:cs typeface="Times New Roman" panose="02020603050405020304" pitchFamily="18" charset="0"/>
              </a:rPr>
              <a:t>湖；</a:t>
            </a:r>
            <a:r>
              <a:rPr lang="en-US" altLang="zh-CN" sz="2400" dirty="0">
                <a:cs typeface="Times New Roman" panose="02020603050405020304" pitchFamily="18" charset="0"/>
              </a:rPr>
              <a:t>town</a:t>
            </a:r>
            <a:r>
              <a:rPr lang="zh-CN" altLang="zh-CN" sz="2400" dirty="0">
                <a:cs typeface="Times New Roman" panose="02020603050405020304" pitchFamily="18" charset="0"/>
              </a:rPr>
              <a:t>城镇；</a:t>
            </a:r>
            <a:r>
              <a:rPr lang="en-US" altLang="zh-CN" sz="2400" dirty="0">
                <a:cs typeface="Times New Roman" panose="02020603050405020304" pitchFamily="18" charset="0"/>
              </a:rPr>
              <a:t>bottle</a:t>
            </a:r>
            <a:r>
              <a:rPr lang="zh-CN" altLang="zh-CN" sz="2400" dirty="0">
                <a:cs typeface="Times New Roman" panose="02020603050405020304" pitchFamily="18" charset="0"/>
              </a:rPr>
              <a:t>瓶子；</a:t>
            </a:r>
            <a:r>
              <a:rPr lang="en-US" altLang="zh-CN" sz="2400" dirty="0">
                <a:cs typeface="Times New Roman" panose="02020603050405020304" pitchFamily="18" charset="0"/>
              </a:rPr>
              <a:t>bike</a:t>
            </a:r>
            <a:r>
              <a:rPr lang="zh-CN" altLang="zh-CN" sz="2400" dirty="0">
                <a:cs typeface="Times New Roman" panose="02020603050405020304" pitchFamily="18" charset="0"/>
              </a:rPr>
              <a:t>自行车。根据前文提到的</a:t>
            </a:r>
            <a:r>
              <a:rPr lang="en-US" altLang="zh-CN" sz="2400" dirty="0">
                <a:cs typeface="Times New Roman" panose="02020603050405020304" pitchFamily="18" charset="0"/>
              </a:rPr>
              <a:t>“a small lake”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此处指的是走向湖边。故选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133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wise man was walking from one town to another with a few of his followers, and they happened to pass a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stopped there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while, and the wise man said to one of his followers, “I am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please get me some water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follower walked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were washing clothes in the water and several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going across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became very muddy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多泥的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once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0770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58112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考查名词辨析。句意：几个人正骑着马穿过湖。</a:t>
            </a:r>
            <a:r>
              <a:rPr lang="en-US" altLang="zh-CN" sz="2400" dirty="0">
                <a:cs typeface="Times New Roman" panose="02020603050405020304" pitchFamily="18" charset="0"/>
              </a:rPr>
              <a:t>problem</a:t>
            </a:r>
            <a:r>
              <a:rPr lang="zh-CN" altLang="zh-CN" sz="2400" dirty="0">
                <a:cs typeface="Times New Roman" panose="02020603050405020304" pitchFamily="18" charset="0"/>
              </a:rPr>
              <a:t>问题；</a:t>
            </a:r>
            <a:r>
              <a:rPr lang="en-US" altLang="zh-CN" sz="2400" dirty="0">
                <a:cs typeface="Times New Roman" panose="02020603050405020304" pitchFamily="18" charset="0"/>
              </a:rPr>
              <a:t>reason</a:t>
            </a:r>
            <a:r>
              <a:rPr lang="zh-CN" altLang="zh-CN" sz="2400" dirty="0">
                <a:cs typeface="Times New Roman" panose="02020603050405020304" pitchFamily="18" charset="0"/>
              </a:rPr>
              <a:t>原因；</a:t>
            </a:r>
            <a:r>
              <a:rPr lang="en-US" altLang="zh-CN" sz="2400" dirty="0">
                <a:cs typeface="Times New Roman" panose="02020603050405020304" pitchFamily="18" charset="0"/>
              </a:rPr>
              <a:t>building</a:t>
            </a:r>
            <a:r>
              <a:rPr lang="zh-CN" altLang="zh-CN" sz="2400" dirty="0">
                <a:cs typeface="Times New Roman" panose="02020603050405020304" pitchFamily="18" charset="0"/>
              </a:rPr>
              <a:t>建筑物；</a:t>
            </a:r>
            <a:r>
              <a:rPr lang="en-US" altLang="zh-CN" sz="2400" dirty="0">
                <a:cs typeface="Times New Roman" panose="02020603050405020304" pitchFamily="18" charset="0"/>
              </a:rPr>
              <a:t>horse</a:t>
            </a:r>
            <a:r>
              <a:rPr lang="zh-CN" altLang="zh-CN" sz="2400" dirty="0">
                <a:cs typeface="Times New Roman" panose="02020603050405020304" pitchFamily="18" charset="0"/>
              </a:rPr>
              <a:t>马。根据下文的</a:t>
            </a:r>
            <a:r>
              <a:rPr lang="en-US" altLang="zh-CN" sz="2400" dirty="0">
                <a:cs typeface="Times New Roman" panose="02020603050405020304" pitchFamily="18" charset="0"/>
              </a:rPr>
              <a:t>“were going across the lake”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此处指的是骑马穿过湖。故选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98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 follower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told the wise man that the water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muddy for him to drink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5850890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back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paid back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back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gave back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5850890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9002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7081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/>
              <a:t>5. </a:t>
            </a:r>
            <a:r>
              <a:rPr lang="en-US" altLang="zh-CN" sz="24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考查动词短语辨析。句意：然后这个弟子回来了。</a:t>
            </a:r>
            <a:r>
              <a:rPr lang="en-US" altLang="zh-CN" sz="2400" u="wavy" dirty="0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cut back</a:t>
            </a:r>
            <a:r>
              <a:rPr lang="zh-CN" altLang="zh-CN" sz="2400" u="wavy" dirty="0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削减；</a:t>
            </a:r>
            <a:r>
              <a:rPr lang="en-US" altLang="zh-CN" sz="2400" u="wavy" dirty="0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pay back</a:t>
            </a:r>
            <a:r>
              <a:rPr lang="zh-CN" altLang="zh-CN" sz="2400" u="wavy" dirty="0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偿还；</a:t>
            </a:r>
            <a:r>
              <a:rPr lang="en-US" altLang="zh-CN" sz="2400" u="wavy" dirty="0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come back</a:t>
            </a:r>
            <a:r>
              <a:rPr lang="zh-CN" altLang="zh-CN" sz="2400" u="wavy" dirty="0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回来；</a:t>
            </a:r>
            <a:r>
              <a:rPr lang="en-US" altLang="zh-CN" sz="2400" u="wavy" dirty="0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give back</a:t>
            </a:r>
            <a:r>
              <a:rPr lang="zh-CN" altLang="zh-CN" sz="2400" u="wavy" dirty="0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归还。</a:t>
            </a:r>
            <a:r>
              <a:rPr lang="zh-CN" altLang="zh-CN" sz="2400" dirty="0">
                <a:cs typeface="Times New Roman" panose="02020603050405020304" pitchFamily="18" charset="0"/>
              </a:rPr>
              <a:t>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“He told the wise man that the water ...”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弟子回来向智者报告湖水的情况。故选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8622" y="25012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4653136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6.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考查副词辨析。句意：湖水对他来说太脏了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不能喝。</a:t>
            </a:r>
            <a:r>
              <a:rPr lang="en-US" altLang="zh-CN" sz="2400" dirty="0">
                <a:cs typeface="Times New Roman" panose="02020603050405020304" pitchFamily="18" charset="0"/>
              </a:rPr>
              <a:t>too</a:t>
            </a:r>
            <a:r>
              <a:rPr lang="zh-CN" altLang="zh-CN" sz="2400" dirty="0">
                <a:cs typeface="Times New Roman" panose="02020603050405020304" pitchFamily="18" charset="0"/>
              </a:rPr>
              <a:t>太；</a:t>
            </a:r>
            <a:r>
              <a:rPr lang="en-US" altLang="zh-CN" sz="2400" dirty="0">
                <a:cs typeface="Times New Roman" panose="02020603050405020304" pitchFamily="18" charset="0"/>
              </a:rPr>
              <a:t>so</a:t>
            </a:r>
            <a:r>
              <a:rPr lang="zh-CN" altLang="zh-CN" sz="2400" dirty="0">
                <a:cs typeface="Times New Roman" panose="02020603050405020304" pitchFamily="18" charset="0"/>
              </a:rPr>
              <a:t>因此；</a:t>
            </a:r>
            <a:r>
              <a:rPr lang="en-US" altLang="zh-CN" sz="2400" dirty="0">
                <a:cs typeface="Times New Roman" panose="02020603050405020304" pitchFamily="18" charset="0"/>
              </a:rPr>
              <a:t>very</a:t>
            </a:r>
            <a:r>
              <a:rPr lang="zh-CN" altLang="zh-CN" sz="2400" dirty="0">
                <a:cs typeface="Times New Roman" panose="02020603050405020304" pitchFamily="18" charset="0"/>
              </a:rPr>
              <a:t>非常；</a:t>
            </a:r>
            <a:r>
              <a:rPr lang="en-US" altLang="zh-CN" sz="2400" dirty="0">
                <a:cs typeface="Times New Roman" panose="02020603050405020304" pitchFamily="18" charset="0"/>
              </a:rPr>
              <a:t>such</a:t>
            </a:r>
            <a:r>
              <a:rPr lang="zh-CN" altLang="zh-CN" sz="2400" dirty="0">
                <a:cs typeface="Times New Roman" panose="02020603050405020304" pitchFamily="18" charset="0"/>
              </a:rPr>
              <a:t>如此。根据语境可知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湖水因为被污染而变得太脏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以致不能喝。故选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they rested for about half an hour, the wise man again asked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follower to go back to the lake and get him some water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follower went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he found all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gone down to the bottom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底部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water in the lake was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fill his water bottle and took it to the wise man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585089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4953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365487" y="3501008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考查形容词辨析。句意：智者再次让同一个弟子回去湖边取水。</a:t>
            </a:r>
            <a:r>
              <a:rPr lang="en-US" altLang="zh-CN" sz="2400" dirty="0">
                <a:cs typeface="Times New Roman" panose="02020603050405020304" pitchFamily="18" charset="0"/>
              </a:rPr>
              <a:t>different</a:t>
            </a:r>
            <a:r>
              <a:rPr lang="zh-CN" altLang="zh-CN" sz="2400" dirty="0">
                <a:cs typeface="Times New Roman" panose="02020603050405020304" pitchFamily="18" charset="0"/>
              </a:rPr>
              <a:t>不同的；</a:t>
            </a:r>
            <a:r>
              <a:rPr lang="en-US" altLang="zh-CN" sz="2400" dirty="0">
                <a:cs typeface="Times New Roman" panose="02020603050405020304" pitchFamily="18" charset="0"/>
              </a:rPr>
              <a:t>same</a:t>
            </a:r>
            <a:r>
              <a:rPr lang="zh-CN" altLang="zh-CN" sz="2400" dirty="0">
                <a:cs typeface="Times New Roman" panose="02020603050405020304" pitchFamily="18" charset="0"/>
              </a:rPr>
              <a:t>相同的；</a:t>
            </a:r>
            <a:r>
              <a:rPr lang="en-US" altLang="zh-CN" sz="2400" dirty="0">
                <a:cs typeface="Times New Roman" panose="02020603050405020304" pitchFamily="18" charset="0"/>
              </a:rPr>
              <a:t>other</a:t>
            </a:r>
            <a:r>
              <a:rPr lang="zh-CN" altLang="zh-CN" sz="2400" dirty="0">
                <a:cs typeface="Times New Roman" panose="02020603050405020304" pitchFamily="18" charset="0"/>
              </a:rPr>
              <a:t>其他的；</a:t>
            </a:r>
            <a:r>
              <a:rPr lang="en-US" altLang="zh-CN" sz="2400" dirty="0">
                <a:cs typeface="Times New Roman" panose="02020603050405020304" pitchFamily="18" charset="0"/>
              </a:rPr>
              <a:t>left</a:t>
            </a:r>
            <a:r>
              <a:rPr lang="zh-CN" altLang="zh-CN" sz="2400" dirty="0">
                <a:cs typeface="Times New Roman" panose="02020603050405020304" pitchFamily="18" charset="0"/>
              </a:rPr>
              <a:t>左边的。根据下文</a:t>
            </a:r>
            <a:r>
              <a:rPr lang="en-US" altLang="zh-CN" sz="2400" dirty="0">
                <a:cs typeface="Times New Roman" panose="02020603050405020304" pitchFamily="18" charset="0"/>
              </a:rPr>
              <a:t>“The follower went to the lake.”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智者再次让同一个弟子去取水。故选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1267</Words>
  <Application>Microsoft Office PowerPoint</Application>
  <PresentationFormat>自定义</PresentationFormat>
  <Paragraphs>66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467</cp:revision>
  <dcterms:created xsi:type="dcterms:W3CDTF">2020-11-06T05:24:00Z</dcterms:created>
  <dcterms:modified xsi:type="dcterms:W3CDTF">2025-09-17T16:55:48Z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